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8"/>
  </p:notesMasterIdLst>
  <p:handoutMasterIdLst>
    <p:handoutMasterId r:id="rId29"/>
  </p:handoutMasterIdLst>
  <p:sldIdLst>
    <p:sldId id="279" r:id="rId5"/>
    <p:sldId id="281" r:id="rId6"/>
    <p:sldId id="295" r:id="rId7"/>
    <p:sldId id="336" r:id="rId8"/>
    <p:sldId id="319" r:id="rId9"/>
    <p:sldId id="320" r:id="rId10"/>
    <p:sldId id="351" r:id="rId11"/>
    <p:sldId id="365" r:id="rId12"/>
    <p:sldId id="366" r:id="rId13"/>
    <p:sldId id="367" r:id="rId14"/>
    <p:sldId id="362" r:id="rId15"/>
    <p:sldId id="363" r:id="rId16"/>
    <p:sldId id="354" r:id="rId17"/>
    <p:sldId id="364" r:id="rId18"/>
    <p:sldId id="294" r:id="rId19"/>
    <p:sldId id="332" r:id="rId20"/>
    <p:sldId id="286" r:id="rId21"/>
    <p:sldId id="298" r:id="rId22"/>
    <p:sldId id="327" r:id="rId23"/>
    <p:sldId id="285" r:id="rId24"/>
    <p:sldId id="282" r:id="rId25"/>
    <p:sldId id="283" r:id="rId26"/>
    <p:sldId id="305"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4" pos="6048" userDrawn="1">
          <p15:clr>
            <a:srgbClr val="547EBF"/>
          </p15:clr>
        </p15:guide>
        <p15:guide id="7" pos="2880" userDrawn="1">
          <p15:clr>
            <a:srgbClr val="547EBF"/>
          </p15:clr>
        </p15:guide>
        <p15:guide id="11" orient="horz" pos="2707" userDrawn="1">
          <p15:clr>
            <a:srgbClr val="A4A3A4"/>
          </p15:clr>
        </p15:guide>
        <p15:guide id="12" orient="horz" pos="4838" userDrawn="1">
          <p15:clr>
            <a:srgbClr val="A4A3A4"/>
          </p15:clr>
        </p15:guide>
        <p15:guide id="13" orient="horz" pos="31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296"/>
  </p:normalViewPr>
  <p:slideViewPr>
    <p:cSldViewPr snapToObjects="1">
      <p:cViewPr varScale="1">
        <p:scale>
          <a:sx n="104" d="100"/>
          <a:sy n="104" d="100"/>
        </p:scale>
        <p:origin x="568" y="192"/>
      </p:cViewPr>
      <p:guideLst>
        <p:guide pos="6048"/>
        <p:guide pos="2880"/>
        <p:guide orient="horz" pos="2707"/>
        <p:guide orient="horz" pos="4838"/>
        <p:guide orient="horz" pos="3197"/>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4/29/20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4/29/20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9.tif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9A3BC0BC-04F0-254E-B3CD-479D9609E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9" name="Picture 8">
            <a:extLst>
              <a:ext uri="{FF2B5EF4-FFF2-40B4-BE49-F238E27FC236}">
                <a16:creationId xmlns:a16="http://schemas.microsoft.com/office/drawing/2014/main" id="{573C1666-FD18-9648-AEC1-EB4B4FC0E17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0" name="Picture 9">
            <a:extLst>
              <a:ext uri="{FF2B5EF4-FFF2-40B4-BE49-F238E27FC236}">
                <a16:creationId xmlns:a16="http://schemas.microsoft.com/office/drawing/2014/main" id="{5793EA29-6D3B-7C4E-847C-AE91F3DF3A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6" name="Picture 5">
            <a:extLst>
              <a:ext uri="{FF2B5EF4-FFF2-40B4-BE49-F238E27FC236}">
                <a16:creationId xmlns:a16="http://schemas.microsoft.com/office/drawing/2014/main" id="{3FD9C522-8618-8745-B114-0BAA9DC83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7" name="Picture 6">
            <a:extLst>
              <a:ext uri="{FF2B5EF4-FFF2-40B4-BE49-F238E27FC236}">
                <a16:creationId xmlns:a16="http://schemas.microsoft.com/office/drawing/2014/main" id="{9DC11C16-84F3-1A4F-945F-6270189BFEB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9" name="Picture 8">
            <a:extLst>
              <a:ext uri="{FF2B5EF4-FFF2-40B4-BE49-F238E27FC236}">
                <a16:creationId xmlns:a16="http://schemas.microsoft.com/office/drawing/2014/main" id="{795BD0FD-DEFE-2F4B-A868-8BC04B624A9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C067D2-06F3-5A4D-9F1C-B78DBC7B25D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496451" y="6705366"/>
            <a:ext cx="1592544" cy="1003303"/>
          </a:xfrm>
          <a:prstGeom prst="rect">
            <a:avLst/>
          </a:prstGeom>
        </p:spPr>
      </p:pic>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2400" b="0" i="0" dirty="0">
              <a:solidFill>
                <a:schemeClr val="bg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FAC7A59B-54DE-1D4C-A305-60D07AF99ACB}"/>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extLst>
      <p:ext uri="{BB962C8B-B14F-4D97-AF65-F5344CB8AC3E}">
        <p14:creationId xmlns:p14="http://schemas.microsoft.com/office/powerpoint/2010/main" val="1251405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312A-9FDA-EC4F-A5C4-B6645931C998}"/>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9189720" y="3607604"/>
            <a:ext cx="1592544" cy="1003303"/>
          </a:xfrm>
          <a:prstGeom prst="rect">
            <a:avLst/>
          </a:prstGeom>
        </p:spPr>
      </p:pic>
      <p:pic>
        <p:nvPicPr>
          <p:cNvPr id="7" name="Picture 6">
            <a:extLst>
              <a:ext uri="{FF2B5EF4-FFF2-40B4-BE49-F238E27FC236}">
                <a16:creationId xmlns:a16="http://schemas.microsoft.com/office/drawing/2014/main" id="{8BE7166E-6BB3-164E-A6BB-C5C4889A3B0D}"/>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3108960" y="3724370"/>
            <a:ext cx="2446692" cy="780859"/>
          </a:xfrm>
          <a:prstGeom prst="rect">
            <a:avLst/>
          </a:prstGeom>
        </p:spPr>
      </p:pic>
      <p:pic>
        <p:nvPicPr>
          <p:cNvPr id="10" name="Picture 9">
            <a:extLst>
              <a:ext uri="{FF2B5EF4-FFF2-40B4-BE49-F238E27FC236}">
                <a16:creationId xmlns:a16="http://schemas.microsoft.com/office/drawing/2014/main" id="{58AEF99E-3184-E14E-9CA1-2E388BE3791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322240" y="3718826"/>
            <a:ext cx="1985920" cy="7808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1.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 Id="rId30" Type="http://schemas.openxmlformats.org/officeDocument/2006/relationships/image" Target="../media/image12.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13079157" y="7823933"/>
            <a:ext cx="1043721" cy="21905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14122878" y="7825454"/>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9"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 id="2147483801"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29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3.tiff"/><Relationship Id="rId3" Type="http://schemas.microsoft.com/office/2007/relationships/hdphoto" Target="../media/hdphoto3.wdp"/><Relationship Id="rId7" Type="http://schemas.openxmlformats.org/officeDocument/2006/relationships/image" Target="../media/image42.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4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39.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9.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image" Target="../media/image53.tiff"/><Relationship Id="rId1" Type="http://schemas.openxmlformats.org/officeDocument/2006/relationships/slideLayout" Target="../slideLayouts/slideLayout39.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4.tiff"/><Relationship Id="rId2" Type="http://schemas.openxmlformats.org/officeDocument/2006/relationships/image" Target="../media/image59.tiff"/><Relationship Id="rId1" Type="http://schemas.openxmlformats.org/officeDocument/2006/relationships/slideLayout" Target="../slideLayouts/slideLayout39.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22.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65.tiff"/><Relationship Id="rId1" Type="http://schemas.openxmlformats.org/officeDocument/2006/relationships/slideLayout" Target="../slideLayouts/slideLayout39.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3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1.tiff"/><Relationship Id="rId3" Type="http://schemas.microsoft.com/office/2007/relationships/hdphoto" Target="../media/hdphoto3.wdp"/><Relationship Id="rId7" Type="http://schemas.openxmlformats.org/officeDocument/2006/relationships/image" Target="../media/image30.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 Id="rId9" Type="http://schemas.openxmlformats.org/officeDocument/2006/relationships/image" Target="../media/image32.tiff"/></Relationships>
</file>

<file path=ppt/slides/_rels/slide9.xml.rels><?xml version="1.0" encoding="UTF-8" standalone="yes"?>
<Relationships xmlns="http://schemas.openxmlformats.org/package/2006/relationships"><Relationship Id="rId8" Type="http://schemas.openxmlformats.org/officeDocument/2006/relationships/image" Target="../media/image37.tiff"/><Relationship Id="rId3" Type="http://schemas.microsoft.com/office/2007/relationships/hdphoto" Target="../media/hdphoto3.wdp"/><Relationship Id="rId7" Type="http://schemas.openxmlformats.org/officeDocument/2006/relationships/image" Target="../media/image36.tiff"/><Relationship Id="rId2" Type="http://schemas.openxmlformats.org/officeDocument/2006/relationships/image" Target="../media/image26.png"/><Relationship Id="rId1" Type="http://schemas.openxmlformats.org/officeDocument/2006/relationships/slideLayout" Target="../slideLayouts/slideLayout39.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2 </a:t>
            </a:r>
          </a:p>
          <a:p>
            <a:r>
              <a:rPr lang="en-GB" sz="1200">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Trotter steps: 3 </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bf3e90b742a947d25de112706676841b </a:t>
            </a:r>
          </a:p>
          <a:p>
            <a:r>
              <a:rPr lang="en-GB" sz="1200">
                <a:latin typeface="IBM Plex Sans Thin" panose="020B0203050203000203" pitchFamily="34" charset="0"/>
              </a:rPr>
              <a:t>Date: 2020-04-29T14:57:46.757000Z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4" name="Picture 3">
            <a:extLst>
              <a:ext uri="{FF2B5EF4-FFF2-40B4-BE49-F238E27FC236}">
                <a16:creationId xmlns:a16="http://schemas.microsoft.com/office/drawing/2014/main" id="{01D49D18-5B71-BD43-B3C3-D8950945BBD4}"/>
              </a:ext>
            </a:extLst>
          </p:cNvPr>
          <p:cNvPicPr>
            <a:picLocks noChangeAspect="1"/>
          </p:cNvPicPr>
          <p:nvPr/>
        </p:nvPicPr>
        <p:blipFill>
          <a:blip r:embed="rId4"/>
          <a:stretch>
            <a:fillRect/>
          </a:stretch>
        </p:blipFill>
        <p:spPr>
          <a:xfrm>
            <a:off x="-1" y="1586218"/>
            <a:ext cx="4680000" cy="3207107"/>
          </a:xfrm>
          <a:prstGeom prst="rect">
            <a:avLst/>
          </a:prstGeom>
        </p:spPr>
      </p:pic>
      <p:pic>
        <p:nvPicPr>
          <p:cNvPr id="7" name="Picture 6">
            <a:extLst>
              <a:ext uri="{FF2B5EF4-FFF2-40B4-BE49-F238E27FC236}">
                <a16:creationId xmlns:a16="http://schemas.microsoft.com/office/drawing/2014/main" id="{1599C74D-A1A9-FE49-BB1B-0EAAF110D895}"/>
              </a:ext>
            </a:extLst>
          </p:cNvPr>
          <p:cNvPicPr>
            <a:picLocks noChangeAspect="1"/>
          </p:cNvPicPr>
          <p:nvPr/>
        </p:nvPicPr>
        <p:blipFill>
          <a:blip r:embed="rId5"/>
          <a:stretch>
            <a:fillRect/>
          </a:stretch>
        </p:blipFill>
        <p:spPr>
          <a:xfrm>
            <a:off x="9152313" y="2242155"/>
            <a:ext cx="3600000" cy="2467005"/>
          </a:xfrm>
          <a:prstGeom prst="rect">
            <a:avLst/>
          </a:prstGeom>
        </p:spPr>
      </p:pic>
      <p:pic>
        <p:nvPicPr>
          <p:cNvPr id="8" name="Picture 7">
            <a:extLst>
              <a:ext uri="{FF2B5EF4-FFF2-40B4-BE49-F238E27FC236}">
                <a16:creationId xmlns:a16="http://schemas.microsoft.com/office/drawing/2014/main" id="{5B90A815-85F6-5F4F-8B6E-AA6390CDA3FB}"/>
              </a:ext>
            </a:extLst>
          </p:cNvPr>
          <p:cNvPicPr>
            <a:picLocks noChangeAspect="1"/>
          </p:cNvPicPr>
          <p:nvPr/>
        </p:nvPicPr>
        <p:blipFill>
          <a:blip r:embed="rId6"/>
          <a:stretch>
            <a:fillRect/>
          </a:stretch>
        </p:blipFill>
        <p:spPr>
          <a:xfrm>
            <a:off x="9144000" y="5006043"/>
            <a:ext cx="3600000" cy="2467005"/>
          </a:xfrm>
          <a:prstGeom prst="rect">
            <a:avLst/>
          </a:prstGeom>
        </p:spPr>
      </p:pic>
      <p:pic>
        <p:nvPicPr>
          <p:cNvPr id="9" name="Picture 8">
            <a:extLst>
              <a:ext uri="{FF2B5EF4-FFF2-40B4-BE49-F238E27FC236}">
                <a16:creationId xmlns:a16="http://schemas.microsoft.com/office/drawing/2014/main" id="{E6081D40-0A83-4342-A490-1AA3EF2884A6}"/>
              </a:ext>
            </a:extLst>
          </p:cNvPr>
          <p:cNvPicPr>
            <a:picLocks noChangeAspect="1"/>
          </p:cNvPicPr>
          <p:nvPr/>
        </p:nvPicPr>
        <p:blipFill>
          <a:blip r:embed="rId7"/>
          <a:stretch>
            <a:fillRect/>
          </a:stretch>
        </p:blipFill>
        <p:spPr>
          <a:xfrm>
            <a:off x="5361120" y="5579715"/>
            <a:ext cx="3600000" cy="2467005"/>
          </a:xfrm>
          <a:prstGeom prst="rect">
            <a:avLst/>
          </a:prstGeom>
        </p:spPr>
      </p:pic>
      <p:pic>
        <p:nvPicPr>
          <p:cNvPr id="11" name="Picture 10">
            <a:extLst>
              <a:ext uri="{FF2B5EF4-FFF2-40B4-BE49-F238E27FC236}">
                <a16:creationId xmlns:a16="http://schemas.microsoft.com/office/drawing/2014/main" id="{82DB3C7F-2F5D-1B46-A75B-9ACB161DA317}"/>
              </a:ext>
            </a:extLst>
          </p:cNvPr>
          <p:cNvPicPr>
            <a:picLocks noChangeAspect="1"/>
          </p:cNvPicPr>
          <p:nvPr/>
        </p:nvPicPr>
        <p:blipFill>
          <a:blip r:embed="rId8"/>
          <a:stretch>
            <a:fillRect/>
          </a:stretch>
        </p:blipFill>
        <p:spPr>
          <a:xfrm>
            <a:off x="-1" y="4970434"/>
            <a:ext cx="4680000" cy="3207107"/>
          </a:xfrm>
          <a:prstGeom prst="rect">
            <a:avLst/>
          </a:prstGeom>
        </p:spPr>
      </p:pic>
      <p:sp>
        <p:nvSpPr>
          <p:cNvPr id="27" name="Rectangle 26">
            <a:extLst>
              <a:ext uri="{FF2B5EF4-FFF2-40B4-BE49-F238E27FC236}">
                <a16:creationId xmlns:a16="http://schemas.microsoft.com/office/drawing/2014/main" id="{2D82E326-7D71-D947-BDDF-AEF5A91F4A0D}"/>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pic>
        <p:nvPicPr>
          <p:cNvPr id="15" name="Picture 14">
            <a:extLst>
              <a:ext uri="{FF2B5EF4-FFF2-40B4-BE49-F238E27FC236}">
                <a16:creationId xmlns:a16="http://schemas.microsoft.com/office/drawing/2014/main" id="{DC080214-3AE3-7F48-BE93-01346BFC35C4}"/>
              </a:ext>
            </a:extLst>
          </p:cNvPr>
          <p:cNvPicPr>
            <a:picLocks noChangeAspect="1"/>
          </p:cNvPicPr>
          <p:nvPr/>
        </p:nvPicPr>
        <p:blipFill>
          <a:blip r:embed="rId9"/>
          <a:stretch>
            <a:fillRect/>
          </a:stretch>
        </p:blipFill>
        <p:spPr>
          <a:xfrm>
            <a:off x="6369085" y="1334193"/>
            <a:ext cx="2501900" cy="1714500"/>
          </a:xfrm>
          <a:prstGeom prst="rect">
            <a:avLst/>
          </a:prstGeom>
        </p:spPr>
      </p:pic>
    </p:spTree>
    <p:extLst>
      <p:ext uri="{BB962C8B-B14F-4D97-AF65-F5344CB8AC3E}">
        <p14:creationId xmlns:p14="http://schemas.microsoft.com/office/powerpoint/2010/main" val="143673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br>
              <a:rPr lang="it-IT"/>
            </a:br>
            <a:br>
              <a:rPr lang="it-IT"/>
            </a:br>
            <a:r>
              <a:rPr lang="it-IT"/>
              <a:t>Ground State</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2047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99B28-176C-084B-931C-5F326AA4C744}"/>
              </a:ext>
            </a:extLst>
          </p:cNvPr>
          <p:cNvSpPr>
            <a:spLocks noGrp="1"/>
          </p:cNvSpPr>
          <p:nvPr>
            <p:ph type="body" sz="quarter" idx="11"/>
          </p:nvPr>
        </p:nvSpPr>
        <p:spPr/>
        <p:txBody>
          <a:bodyPr/>
          <a:lstStyle/>
          <a:p>
            <a:r>
              <a:rPr lang="en-IT"/>
              <a:t>Ground State</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Ground State calculation with VQE</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78432"/>
            <a:ext cx="13716000" cy="497956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Need to find minimum energy varying Hamiltoniam parameters T and V</a:t>
            </a:r>
          </a:p>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Extraction of linear combination parameters to express ground state related to minimum energy</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Qiskit Aqua VQE</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Spin Hamiltonian from J-W transformation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VQE Parameters</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Optimizer: Qiskit optimizer (COBYLA, ADAM, …)</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Variational Form: Qiskit RY, RYRZ</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Depth: number of iteration of Variational Form</a:t>
            </a:r>
          </a:p>
          <a:p>
            <a:pPr marL="891540" lvl="1" indent="-342900">
              <a:lnSpc>
                <a:spcPct val="105000"/>
              </a:lnSpc>
              <a:spcBef>
                <a:spcPts val="1000"/>
              </a:spcBef>
              <a:buFont typeface="+mj-lt"/>
              <a:buAutoNum type="arabicPeriod"/>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VQE calculation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Use all combinations of VQE Parameters to get the best Optimizer, Variational Form and Depth</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Plots: Minimum Energy – Ratio (T/V)</a:t>
            </a:r>
          </a:p>
        </p:txBody>
      </p:sp>
    </p:spTree>
    <p:extLst>
      <p:ext uri="{BB962C8B-B14F-4D97-AF65-F5344CB8AC3E}">
        <p14:creationId xmlns:p14="http://schemas.microsoft.com/office/powerpoint/2010/main" val="273494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AAC9FD-0AE1-F04A-989E-1B5C61500C1A}"/>
              </a:ext>
            </a:extLst>
          </p:cNvPr>
          <p:cNvPicPr>
            <a:picLocks noChangeAspect="1"/>
          </p:cNvPicPr>
          <p:nvPr/>
        </p:nvPicPr>
        <p:blipFill>
          <a:blip r:embed="rId2"/>
          <a:stretch>
            <a:fillRect/>
          </a:stretch>
        </p:blipFill>
        <p:spPr>
          <a:xfrm>
            <a:off x="9326880" y="1607614"/>
            <a:ext cx="4444374" cy="3073862"/>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Ground State</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VQE results: minimum energy vs T &amp; V</a:t>
            </a:r>
          </a:p>
        </p:txBody>
      </p:sp>
      <p:pic>
        <p:nvPicPr>
          <p:cNvPr id="10" name="Picture 9" descr="A screenshot of a cell phone&#10;&#10;Description automatically generated">
            <a:extLst>
              <a:ext uri="{FF2B5EF4-FFF2-40B4-BE49-F238E27FC236}">
                <a16:creationId xmlns:a16="http://schemas.microsoft.com/office/drawing/2014/main" id="{1714089B-A31F-B041-A30F-447BB3AFB8AE}"/>
              </a:ext>
            </a:extLst>
          </p:cNvPr>
          <p:cNvPicPr>
            <a:picLocks noChangeAspect="1"/>
          </p:cNvPicPr>
          <p:nvPr/>
        </p:nvPicPr>
        <p:blipFill>
          <a:blip r:embed="rId3"/>
          <a:stretch>
            <a:fillRect/>
          </a:stretch>
        </p:blipFill>
        <p:spPr>
          <a:xfrm>
            <a:off x="457200" y="1600200"/>
            <a:ext cx="4413751" cy="307386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C765663-065A-2742-A862-86AB693EE45E}"/>
              </a:ext>
            </a:extLst>
          </p:cNvPr>
          <p:cNvPicPr>
            <a:picLocks noChangeAspect="1"/>
          </p:cNvPicPr>
          <p:nvPr/>
        </p:nvPicPr>
        <p:blipFill>
          <a:blip r:embed="rId4"/>
          <a:stretch>
            <a:fillRect/>
          </a:stretch>
        </p:blipFill>
        <p:spPr>
          <a:xfrm>
            <a:off x="4754880" y="1747982"/>
            <a:ext cx="4246264" cy="2926080"/>
          </a:xfrm>
          <a:prstGeom prst="rect">
            <a:avLst/>
          </a:prstGeom>
        </p:spPr>
      </p:pic>
      <p:sp>
        <p:nvSpPr>
          <p:cNvPr id="11" name="Rectangle 10">
            <a:extLst>
              <a:ext uri="{FF2B5EF4-FFF2-40B4-BE49-F238E27FC236}">
                <a16:creationId xmlns:a16="http://schemas.microsoft.com/office/drawing/2014/main" id="{BB098FAD-828B-DD4D-8F98-5A5278A5B8BC}"/>
              </a:ext>
            </a:extLst>
          </p:cNvPr>
          <p:cNvSpPr/>
          <p:nvPr/>
        </p:nvSpPr>
        <p:spPr>
          <a:xfrm>
            <a:off x="960120" y="4066531"/>
            <a:ext cx="2212465" cy="230832"/>
          </a:xfrm>
          <a:prstGeom prst="rect">
            <a:avLst/>
          </a:prstGeom>
        </p:spPr>
        <p:txBody>
          <a:bodyPr wrap="none">
            <a:spAutoFit/>
          </a:bodyPr>
          <a:lstStyle/>
          <a:p>
            <a:r>
              <a:rPr lang="en-IT" sz="900">
                <a:latin typeface="IBM Plex Sans Thin" panose="020B0203050203000203" pitchFamily="34" charset="0"/>
              </a:rPr>
              <a:t>d5988ccbf814b57967f1f5e2a46c21dd</a:t>
            </a:r>
          </a:p>
        </p:txBody>
      </p:sp>
      <p:sp>
        <p:nvSpPr>
          <p:cNvPr id="14" name="Rectangle 13">
            <a:extLst>
              <a:ext uri="{FF2B5EF4-FFF2-40B4-BE49-F238E27FC236}">
                <a16:creationId xmlns:a16="http://schemas.microsoft.com/office/drawing/2014/main" id="{63CBC3EA-9862-2E42-AC30-4D1FFF48A1B3}"/>
              </a:ext>
            </a:extLst>
          </p:cNvPr>
          <p:cNvSpPr/>
          <p:nvPr/>
        </p:nvSpPr>
        <p:spPr>
          <a:xfrm>
            <a:off x="5440680" y="4051291"/>
            <a:ext cx="2260555" cy="230832"/>
          </a:xfrm>
          <a:prstGeom prst="rect">
            <a:avLst/>
          </a:prstGeom>
        </p:spPr>
        <p:txBody>
          <a:bodyPr wrap="none">
            <a:spAutoFit/>
          </a:bodyPr>
          <a:lstStyle/>
          <a:p>
            <a:r>
              <a:rPr lang="en-IT" sz="900">
                <a:latin typeface="IBM Plex Sans Thin" panose="020B0203050203000203" pitchFamily="34" charset="0"/>
              </a:rPr>
              <a:t>08294ca1529aefb72aa0d4dda593c960</a:t>
            </a:r>
          </a:p>
        </p:txBody>
      </p:sp>
      <p:sp>
        <p:nvSpPr>
          <p:cNvPr id="5" name="Rectangle 4">
            <a:extLst>
              <a:ext uri="{FF2B5EF4-FFF2-40B4-BE49-F238E27FC236}">
                <a16:creationId xmlns:a16="http://schemas.microsoft.com/office/drawing/2014/main" id="{B4DB1632-58A5-1D49-8E27-23DEEF673159}"/>
              </a:ext>
            </a:extLst>
          </p:cNvPr>
          <p:cNvSpPr/>
          <p:nvPr/>
        </p:nvSpPr>
        <p:spPr>
          <a:xfrm>
            <a:off x="9747894" y="4063140"/>
            <a:ext cx="2257349" cy="230832"/>
          </a:xfrm>
          <a:prstGeom prst="rect">
            <a:avLst/>
          </a:prstGeom>
        </p:spPr>
        <p:txBody>
          <a:bodyPr wrap="none">
            <a:spAutoFit/>
          </a:bodyPr>
          <a:lstStyle/>
          <a:p>
            <a:r>
              <a:rPr lang="en-IT" sz="900">
                <a:latin typeface="IBM Plex Sans Thin" panose="020B0203050203000203" pitchFamily="34" charset="0"/>
              </a:rPr>
              <a:t>ce133cc3228c48c785248c35ee6e9eee</a:t>
            </a:r>
          </a:p>
        </p:txBody>
      </p:sp>
    </p:spTree>
    <p:extLst>
      <p:ext uri="{BB962C8B-B14F-4D97-AF65-F5344CB8AC3E}">
        <p14:creationId xmlns:p14="http://schemas.microsoft.com/office/powerpoint/2010/main" val="3828182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en-GB" sz="1600"/>
              <a:t>ibmq_5_yorktown - ibmqx2 v2.0.5 </a:t>
            </a:r>
            <a:r>
              <a:rPr lang="it-IT" sz="1600">
                <a:solidFill>
                  <a:schemeClr val="tx1">
                    <a:lumMod val="50000"/>
                    <a:lumOff val="50000"/>
                  </a:schemeClr>
                </a:solidFill>
              </a:rPr>
              <a:t>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Best results are obtained with manual qubits selection (initial layout, with optimization level 0)</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Physical quantities conservation</a:t>
            </a:r>
            <a:r>
              <a:rPr lang="it-IT" sz="1600">
                <a:solidFill>
                  <a:schemeClr val="tx1">
                    <a:lumMod val="50000"/>
                    <a:lumOff val="50000"/>
                  </a:schemeClr>
                </a:solidFill>
              </a:rPr>
              <a:t>: </a:t>
            </a:r>
          </a:p>
          <a:p>
            <a:pPr marL="285750" indent="-285750">
              <a:buFont typeface="Courier New" panose="02070309020205020404" pitchFamily="49" charset="0"/>
              <a:buChar char="o"/>
            </a:pPr>
            <a:r>
              <a:rPr lang="it-IT" sz="1600">
                <a:solidFill>
                  <a:schemeClr val="tx1">
                    <a:lumMod val="50000"/>
                    <a:lumOff val="50000"/>
                  </a:schemeClr>
                </a:solidFill>
              </a:rPr>
              <a:t>number of particles n_up and n_down</a:t>
            </a:r>
          </a:p>
          <a:p>
            <a:pPr marL="285750" indent="-285750">
              <a:buFont typeface="Courier New" panose="02070309020205020404" pitchFamily="49" charset="0"/>
              <a:buChar char="o"/>
            </a:pPr>
            <a:r>
              <a:rPr lang="it-IT" sz="1600">
                <a:solidFill>
                  <a:schemeClr val="tx1">
                    <a:lumMod val="50000"/>
                    <a:lumOff val="50000"/>
                  </a:schemeClr>
                </a:solidFill>
              </a:rPr>
              <a:t>total spin</a:t>
            </a:r>
          </a:p>
          <a:p>
            <a:r>
              <a:rPr lang="it-IT" sz="1600">
                <a:solidFill>
                  <a:schemeClr val="tx1">
                    <a:lumMod val="50000"/>
                    <a:lumOff val="50000"/>
                  </a:schemeClr>
                </a:solidFill>
              </a:rPr>
              <a:t>Thus the total number of particles is conserved.</a:t>
            </a:r>
          </a:p>
          <a:p>
            <a:endParaRPr lang="it-IT" sz="1600">
              <a:solidFill>
                <a:schemeClr val="tx1">
                  <a:lumMod val="50000"/>
                  <a:lumOff val="50000"/>
                </a:schemeClr>
              </a:solidFill>
            </a:endParaRPr>
          </a:p>
          <a:p>
            <a:r>
              <a:rPr lang="it-IT" sz="1600" b="1"/>
              <a:t>4) Aer simulation with noise</a:t>
            </a:r>
          </a:p>
          <a:p>
            <a:r>
              <a:rPr lang="en-GB" sz="1600">
                <a:solidFill>
                  <a:schemeClr val="tx1">
                    <a:lumMod val="50000"/>
                    <a:lumOff val="50000"/>
                  </a:schemeClr>
                </a:solidFill>
              </a:rPr>
              <a:t>Experimental behaviour found combining </a:t>
            </a:r>
            <a:r>
              <a:rPr lang="it-IT" sz="1600">
                <a:solidFill>
                  <a:schemeClr val="tx1">
                    <a:lumMod val="50000"/>
                    <a:lumOff val="50000"/>
                  </a:schemeClr>
                </a:solidFill>
              </a:rPr>
              <a:t>all errors</a:t>
            </a:r>
            <a:endParaRPr lang="en-IT" sz="1600">
              <a:solidFill>
                <a:schemeClr val="tx1">
                  <a:lumMod val="50000"/>
                  <a:lumOff val="50000"/>
                </a:schemeClr>
              </a:solidFill>
            </a:endParaRPr>
          </a:p>
          <a:p>
            <a:endParaRPr lang="it-IT" sz="1600">
              <a:solidFill>
                <a:schemeClr val="tx1">
                  <a:lumMod val="50000"/>
                  <a:lumOff val="50000"/>
                </a:schemeClr>
              </a:solidFill>
            </a:endParaRPr>
          </a:p>
        </p:txBody>
      </p:sp>
    </p:spTree>
    <p:extLst>
      <p:ext uri="{BB962C8B-B14F-4D97-AF65-F5344CB8AC3E}">
        <p14:creationId xmlns:p14="http://schemas.microsoft.com/office/powerpoint/2010/main" val="211851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457200" y="1963733"/>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95760" y="1887063"/>
            <a:ext cx="1309717" cy="1654914"/>
          </a:xfrm>
          <a:prstGeom prst="rect">
            <a:avLst/>
          </a:prstGeom>
        </p:spPr>
      </p:pic>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9592579" y="1907608"/>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spTree>
    <p:extLst>
      <p:ext uri="{BB962C8B-B14F-4D97-AF65-F5344CB8AC3E}">
        <p14:creationId xmlns:p14="http://schemas.microsoft.com/office/powerpoint/2010/main" val="344488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26919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Problem mapping &amp; Hamiltonian J-V transformed</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858173" y="1900596"/>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4126" y="2445099"/>
            <a:ext cx="4233991" cy="772081"/>
          </a:xfrm>
          <a:prstGeom prst="rect">
            <a:avLst/>
          </a:prstGeom>
        </p:spPr>
      </p:pic>
      <p:grpSp>
        <p:nvGrpSpPr>
          <p:cNvPr id="97" name="Group 96">
            <a:extLst>
              <a:ext uri="{FF2B5EF4-FFF2-40B4-BE49-F238E27FC236}">
                <a16:creationId xmlns:a16="http://schemas.microsoft.com/office/drawing/2014/main" id="{C0FEE162-1622-4F48-9E4D-B3D00D57B4F8}"/>
              </a:ext>
            </a:extLst>
          </p:cNvPr>
          <p:cNvGrpSpPr/>
          <p:nvPr/>
        </p:nvGrpSpPr>
        <p:grpSpPr>
          <a:xfrm>
            <a:off x="519545" y="2790966"/>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95" name="TextBox 94">
            <a:extLst>
              <a:ext uri="{FF2B5EF4-FFF2-40B4-BE49-F238E27FC236}">
                <a16:creationId xmlns:a16="http://schemas.microsoft.com/office/drawing/2014/main" id="{206A1EAB-14B8-2D49-B237-7973D8F3EA09}"/>
              </a:ext>
            </a:extLst>
          </p:cNvPr>
          <p:cNvSpPr txBox="1"/>
          <p:nvPr/>
        </p:nvSpPr>
        <p:spPr>
          <a:xfrm>
            <a:off x="7844126" y="3613553"/>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4017" y="4327898"/>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1979" y="2283142"/>
            <a:ext cx="2934329" cy="201167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0641" y="4983479"/>
            <a:ext cx="2934329" cy="201167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4816" y="4983480"/>
            <a:ext cx="2934331" cy="2011680"/>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779" y="4983480"/>
            <a:ext cx="2934331" cy="2011680"/>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039" y="2285999"/>
            <a:ext cx="2934332" cy="2011681"/>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761" y="2283139"/>
            <a:ext cx="2934332" cy="2011681"/>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6" y="4800599"/>
            <a:ext cx="30339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103648" y="4800599"/>
            <a:ext cx="313783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7547827" y="4800599"/>
            <a:ext cx="306308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042995"/>
            <a:ext cx="1235485" cy="33855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242889" y="5042995"/>
            <a:ext cx="1232944"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5" y="2054539"/>
            <a:ext cx="29343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113556" y="2054539"/>
            <a:ext cx="3127931"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7557736" y="2054539"/>
            <a:ext cx="3063090"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8650147" y="3606119"/>
            <a:ext cx="1267561" cy="33855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316071"/>
            <a:ext cx="1235485" cy="33855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754880" y="2337702"/>
            <a:ext cx="1235485" cy="33855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7528669" y="6318054"/>
            <a:ext cx="1235485"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Tree>
    <p:extLst>
      <p:ext uri="{BB962C8B-B14F-4D97-AF65-F5344CB8AC3E}">
        <p14:creationId xmlns:p14="http://schemas.microsoft.com/office/powerpoint/2010/main" val="289647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circuit optimization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a:xfrm>
            <a:off x="457200" y="685799"/>
            <a:ext cx="6035040" cy="2697467"/>
          </a:xfrm>
        </p:spPr>
        <p:txBody>
          <a:bodyPr/>
          <a:lstStyle/>
          <a:p>
            <a:r>
              <a:rPr lang="it-IT"/>
              <a:t>Two sites Hubbard Model</a:t>
            </a:r>
            <a:br>
              <a:rPr lang="it-IT"/>
            </a:br>
            <a:br>
              <a:rPr lang="it-IT"/>
            </a:br>
            <a:r>
              <a:rPr lang="it-IT"/>
              <a:t>Time evolution</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Time Evolution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Quantum circuit</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Without 3-bodies components </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16294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706846"/>
              <a:ext cx="2191057" cy="8019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706846"/>
              <a:ext cx="2220884" cy="8019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08761"/>
              <a:ext cx="2023669" cy="75256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483753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132380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371C5E-AEAF-E146-8170-F6BAA92C5CD9}"/>
              </a:ext>
            </a:extLst>
          </p:cNvPr>
          <p:cNvSpPr>
            <a:spLocks noGrp="1"/>
          </p:cNvSpPr>
          <p:nvPr>
            <p:ph type="body" sz="quarter" idx="11"/>
          </p:nvPr>
        </p:nvSpPr>
        <p:spPr/>
        <p:txBody>
          <a:bodyPr/>
          <a:lstStyle/>
          <a:p>
            <a:r>
              <a:rPr lang="it-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Data model</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882237"/>
            <a:ext cx="2697480" cy="596830"/>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Results are stored in a IBM Cloud Cloudant DB</a:t>
            </a:r>
          </a:p>
        </p:txBody>
      </p:sp>
      <p:grpSp>
        <p:nvGrpSpPr>
          <p:cNvPr id="7" name="Group 6">
            <a:extLst>
              <a:ext uri="{FF2B5EF4-FFF2-40B4-BE49-F238E27FC236}">
                <a16:creationId xmlns:a16="http://schemas.microsoft.com/office/drawing/2014/main" id="{14B9CA54-E4C1-194C-BDED-7BC1D9BFB022}"/>
              </a:ext>
            </a:extLst>
          </p:cNvPr>
          <p:cNvGrpSpPr/>
          <p:nvPr/>
        </p:nvGrpSpPr>
        <p:grpSpPr>
          <a:xfrm>
            <a:off x="3749040" y="2176496"/>
            <a:ext cx="6423806" cy="5538662"/>
            <a:chOff x="361604" y="2054214"/>
            <a:chExt cx="6423806" cy="5538662"/>
          </a:xfrm>
        </p:grpSpPr>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365760" y="4187860"/>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Run parameters</a:t>
              </a:r>
            </a:p>
          </p:txBody>
        </p:sp>
        <p:grpSp>
          <p:nvGrpSpPr>
            <p:cNvPr id="6" name="Group 5">
              <a:extLst>
                <a:ext uri="{FF2B5EF4-FFF2-40B4-BE49-F238E27FC236}">
                  <a16:creationId xmlns:a16="http://schemas.microsoft.com/office/drawing/2014/main" id="{25E3C81D-4DA3-4B4C-84E5-DCF3CB7C01F2}"/>
                </a:ext>
              </a:extLst>
            </p:cNvPr>
            <p:cNvGrpSpPr/>
            <p:nvPr/>
          </p:nvGrpSpPr>
          <p:grpSpPr>
            <a:xfrm>
              <a:off x="2312871" y="2054214"/>
              <a:ext cx="4472539" cy="5514232"/>
              <a:chOff x="3367243" y="1938498"/>
              <a:chExt cx="4472539" cy="5514232"/>
            </a:xfrm>
          </p:grpSpPr>
          <p:sp>
            <p:nvSpPr>
              <p:cNvPr id="4" name="Right Brace 3">
                <a:extLst>
                  <a:ext uri="{FF2B5EF4-FFF2-40B4-BE49-F238E27FC236}">
                    <a16:creationId xmlns:a16="http://schemas.microsoft.com/office/drawing/2014/main" id="{D05C1568-B044-C44C-8170-4B5EAA7A82AB}"/>
                  </a:ext>
                </a:extLst>
              </p:cNvPr>
              <p:cNvSpPr/>
              <p:nvPr/>
            </p:nvSpPr>
            <p:spPr>
              <a:xfrm rot="10800000">
                <a:off x="3367246" y="2536050"/>
                <a:ext cx="223058" cy="2996069"/>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5" name="Picture 4">
                <a:extLst>
                  <a:ext uri="{FF2B5EF4-FFF2-40B4-BE49-F238E27FC236}">
                    <a16:creationId xmlns:a16="http://schemas.microsoft.com/office/drawing/2014/main" id="{AEE113D0-DDEE-C64C-A84D-6E8629244A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846" y="1970979"/>
                <a:ext cx="4243936" cy="5481751"/>
              </a:xfrm>
              <a:prstGeom prst="rect">
                <a:avLst/>
              </a:prstGeom>
            </p:spPr>
          </p:pic>
          <p:sp>
            <p:nvSpPr>
              <p:cNvPr id="14" name="Right Brace 13">
                <a:extLst>
                  <a:ext uri="{FF2B5EF4-FFF2-40B4-BE49-F238E27FC236}">
                    <a16:creationId xmlns:a16="http://schemas.microsoft.com/office/drawing/2014/main" id="{6F45B143-2837-AB47-91F2-A883D1E99640}"/>
                  </a:ext>
                </a:extLst>
              </p:cNvPr>
              <p:cNvSpPr/>
              <p:nvPr/>
            </p:nvSpPr>
            <p:spPr>
              <a:xfrm rot="10800000">
                <a:off x="3367243" y="5623560"/>
                <a:ext cx="228601" cy="141732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Right Brace 18">
                <a:extLst>
                  <a:ext uri="{FF2B5EF4-FFF2-40B4-BE49-F238E27FC236}">
                    <a16:creationId xmlns:a16="http://schemas.microsoft.com/office/drawing/2014/main" id="{0605E387-F1C8-4049-9306-00EE2C525D34}"/>
                  </a:ext>
                </a:extLst>
              </p:cNvPr>
              <p:cNvSpPr/>
              <p:nvPr/>
            </p:nvSpPr>
            <p:spPr>
              <a:xfrm rot="10800000">
                <a:off x="3367243" y="7117450"/>
                <a:ext cx="228602" cy="3352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Right Brace 19">
                <a:extLst>
                  <a:ext uri="{FF2B5EF4-FFF2-40B4-BE49-F238E27FC236}">
                    <a16:creationId xmlns:a16="http://schemas.microsoft.com/office/drawing/2014/main" id="{4CD3C6C7-A36C-8849-9158-9E28275A3877}"/>
                  </a:ext>
                </a:extLst>
              </p:cNvPr>
              <p:cNvSpPr/>
              <p:nvPr/>
            </p:nvSpPr>
            <p:spPr>
              <a:xfrm rot="10800000">
                <a:off x="3367243" y="1938498"/>
                <a:ext cx="228600" cy="520984"/>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
          <p:nvSpPr>
            <p:cNvPr id="21" name="Content Placeholder 6">
              <a:extLst>
                <a:ext uri="{FF2B5EF4-FFF2-40B4-BE49-F238E27FC236}">
                  <a16:creationId xmlns:a16="http://schemas.microsoft.com/office/drawing/2014/main" id="{3928BE85-D58D-B443-A434-DFFF35559CAC}"/>
                </a:ext>
              </a:extLst>
            </p:cNvPr>
            <p:cNvSpPr txBox="1">
              <a:spLocks/>
            </p:cNvSpPr>
            <p:nvPr/>
          </p:nvSpPr>
          <p:spPr>
            <a:xfrm>
              <a:off x="361604" y="625586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Results</a:t>
              </a:r>
            </a:p>
          </p:txBody>
        </p:sp>
        <p:sp>
          <p:nvSpPr>
            <p:cNvPr id="22" name="Content Placeholder 6">
              <a:extLst>
                <a:ext uri="{FF2B5EF4-FFF2-40B4-BE49-F238E27FC236}">
                  <a16:creationId xmlns:a16="http://schemas.microsoft.com/office/drawing/2014/main" id="{D3F0DAFE-1C15-3F46-9A81-724EDE4563AE}"/>
                </a:ext>
              </a:extLst>
            </p:cNvPr>
            <p:cNvSpPr txBox="1">
              <a:spLocks/>
            </p:cNvSpPr>
            <p:nvPr/>
          </p:nvSpPr>
          <p:spPr>
            <a:xfrm>
              <a:off x="371302" y="720873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Calibration</a:t>
              </a:r>
            </a:p>
          </p:txBody>
        </p:sp>
        <p:sp>
          <p:nvSpPr>
            <p:cNvPr id="23" name="Content Placeholder 6">
              <a:extLst>
                <a:ext uri="{FF2B5EF4-FFF2-40B4-BE49-F238E27FC236}">
                  <a16:creationId xmlns:a16="http://schemas.microsoft.com/office/drawing/2014/main" id="{72E73B9C-8C89-AA43-B808-33DFF8FE053B}"/>
                </a:ext>
              </a:extLst>
            </p:cNvPr>
            <p:cNvSpPr txBox="1">
              <a:spLocks/>
            </p:cNvSpPr>
            <p:nvPr/>
          </p:nvSpPr>
          <p:spPr>
            <a:xfrm>
              <a:off x="371302" y="2117998"/>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DB data</a:t>
              </a:r>
            </a:p>
          </p:txBody>
        </p:sp>
      </p:grpSp>
    </p:spTree>
    <p:extLst>
      <p:ext uri="{BB962C8B-B14F-4D97-AF65-F5344CB8AC3E}">
        <p14:creationId xmlns:p14="http://schemas.microsoft.com/office/powerpoint/2010/main" val="256440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C0252-821E-F44F-AC93-2ACF1C6309F5}"/>
              </a:ext>
            </a:extLst>
          </p:cNvPr>
          <p:cNvSpPr>
            <a:spLocks noGrp="1"/>
          </p:cNvSpPr>
          <p:nvPr>
            <p:ph type="body" sz="quarter" idx="11"/>
          </p:nvPr>
        </p:nvSpPr>
        <p:spPr/>
        <p:txBody>
          <a:bodyPr/>
          <a:lstStyle/>
          <a:p>
            <a:r>
              <a:rPr lang="en-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Readout/Post selection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783080"/>
            <a:ext cx="13716000" cy="5753113"/>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 physical quantities conservations (number of particles: n_up, n_down; total spin)</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consider feasible vs unfeasible states (feasible states within the current mapping: </a:t>
            </a:r>
            <a:r>
              <a:rPr lang="it-IT" sz="1600" dirty="0" err="1">
                <a:latin typeface="IBM Plex Sans Thin" panose="020B0203050203000203" pitchFamily="34" charset="0"/>
                <a:ea typeface="IBM Plex Sans" charset="0"/>
                <a:cs typeface="IBM Plex Sans" charset="0"/>
              </a:rPr>
              <a:t>0110, 0101, 1001, 1010</a:t>
            </a:r>
            <a:r>
              <a:rPr lang="it-IT" sz="1600" dirty="0" err="1">
                <a:latin typeface="IBM Plex Sans" charset="0"/>
                <a:ea typeface="IBM Plex Sans" charset="0"/>
                <a:cs typeface="IBM Plex Sans" charset="0"/>
              </a:rPr>
              <a: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Sum counts on feasible states (and unfeasible states) 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ratio = counts_unfeasible/counts_feasible </a:t>
            </a:r>
            <a:r>
              <a:rPr lang="it-IT" sz="1600" dirty="0" err="1">
                <a:latin typeface="IBM Plex Sans" charset="0"/>
                <a:ea typeface="IBM Plex Sans" charset="0"/>
                <a:cs typeface="IBM Plex Sans" charset="0"/>
              </a:rPr>
              <a:t>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ratio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feasible shots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bound = &lt;feasible shots&gt;/&lt;ratio&gt;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Use the correction factor </a:t>
            </a:r>
            <a:r>
              <a:rPr lang="it-IT" sz="1600" dirty="0" err="1">
                <a:latin typeface="IBM Plex Sans Thin" panose="020B0203050203000203" pitchFamily="34" charset="0"/>
                <a:ea typeface="IBM Plex Sans" charset="0"/>
                <a:cs typeface="IBM Plex Sans" charset="0"/>
              </a:rPr>
              <a:t>bound</a:t>
            </a:r>
            <a:r>
              <a:rPr lang="it-IT" sz="1600" dirty="0" err="1">
                <a:latin typeface="IBM Plex Sans" charset="0"/>
                <a:ea typeface="IBM Plex Sans" charset="0"/>
                <a:cs typeface="IBM Plex Sans" charset="0"/>
              </a:rPr>
              <a:t> to normalize observables (instead of total number of shots)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1: set initial layout by choosing the qubits to be used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2: let Qiskit decide the best qubits (optimization levels) considering calibration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endParaRPr lang="it-IT" sz="1600" dirty="0" err="1">
              <a:latin typeface="IBM Plex Sans" charset="0"/>
              <a:ea typeface="IBM Plex Sans" charset="0"/>
              <a:cs typeface="IBM Plex Sans" charset="0"/>
            </a:endParaRP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Rotations characterization: tilt angles between pi/100 and pi/1000</a:t>
            </a:r>
          </a:p>
        </p:txBody>
      </p:sp>
    </p:spTree>
    <p:extLst>
      <p:ext uri="{BB962C8B-B14F-4D97-AF65-F5344CB8AC3E}">
        <p14:creationId xmlns:p14="http://schemas.microsoft.com/office/powerpoint/2010/main" val="384560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HW run results</a:t>
            </a:r>
          </a:p>
        </p:txBody>
      </p:sp>
      <p:sp>
        <p:nvSpPr>
          <p:cNvPr id="17" name="Rectangle 16">
            <a:extLst>
              <a:ext uri="{FF2B5EF4-FFF2-40B4-BE49-F238E27FC236}">
                <a16:creationId xmlns:a16="http://schemas.microsoft.com/office/drawing/2014/main" id="{5F3D52A9-0736-B545-B48A-18ECA35C4E1E}"/>
              </a:ext>
            </a:extLst>
          </p:cNvPr>
          <p:cNvSpPr/>
          <p:nvPr/>
        </p:nvSpPr>
        <p:spPr>
          <a:xfrm>
            <a:off x="10459865" y="1563624"/>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2020-03-31T12:14:48.610000Z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63, 'measure': 4, 'barrier': 1} </a:t>
            </a:r>
          </a:p>
          <a:p>
            <a:r>
              <a:rPr lang="en-GB" sz="1200">
                <a:latin typeface="IBM Plex Sans Thin" panose="020B0203050203000203" pitchFamily="34" charset="0"/>
              </a:rPr>
              <a:t>DB Id: 59e8ff7e0f9f93c03fa5aa21cfae140e</a:t>
            </a:r>
            <a:endParaRPr lang="en-IT" sz="1200">
              <a:latin typeface="IBM Plex Sans Thin" panose="020B0203050203000203" pitchFamily="34" charset="0"/>
            </a:endParaRPr>
          </a:p>
        </p:txBody>
      </p:sp>
      <p:pic>
        <p:nvPicPr>
          <p:cNvPr id="19" name="Picture 18">
            <a:extLst>
              <a:ext uri="{FF2B5EF4-FFF2-40B4-BE49-F238E27FC236}">
                <a16:creationId xmlns:a16="http://schemas.microsoft.com/office/drawing/2014/main" id="{4DBA5977-76CF-F249-BA7A-8168A3C4DF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563624"/>
            <a:ext cx="3240000" cy="2220305"/>
          </a:xfrm>
          <a:prstGeom prst="rect">
            <a:avLst/>
          </a:prstGeom>
        </p:spPr>
      </p:pic>
      <p:sp>
        <p:nvSpPr>
          <p:cNvPr id="21" name="Rectangle 20">
            <a:extLst>
              <a:ext uri="{FF2B5EF4-FFF2-40B4-BE49-F238E27FC236}">
                <a16:creationId xmlns:a16="http://schemas.microsoft.com/office/drawing/2014/main" id="{6CA7A357-6281-9E48-A000-994D8D41C2F5}"/>
              </a:ext>
            </a:extLst>
          </p:cNvPr>
          <p:cNvSpPr/>
          <p:nvPr/>
        </p:nvSpPr>
        <p:spPr>
          <a:xfrm>
            <a:off x="315901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2020-04-01T10:56:10.943000Z</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[4, 3, 2, 0]</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a:t>
            </a:r>
          </a:p>
          <a:p>
            <a:r>
              <a:rPr lang="en-GB" sz="1200">
                <a:latin typeface="IBM Plex Sans Thin" panose="020B0203050203000203" pitchFamily="34" charset="0"/>
              </a:rPr>
              <a:t>DB Id: 4db69f24141982b7fa2a99d2cb1a7839</a:t>
            </a:r>
            <a:endParaRPr lang="en-IT" sz="1200">
              <a:latin typeface="IBM Plex Sans Thin" panose="020B0203050203000203" pitchFamily="34" charset="0"/>
            </a:endParaRPr>
          </a:p>
        </p:txBody>
      </p:sp>
      <p:pic>
        <p:nvPicPr>
          <p:cNvPr id="24" name="Picture 23">
            <a:extLst>
              <a:ext uri="{FF2B5EF4-FFF2-40B4-BE49-F238E27FC236}">
                <a16:creationId xmlns:a16="http://schemas.microsoft.com/office/drawing/2014/main" id="{013E907A-94F2-0847-9E45-325304B47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6355"/>
            <a:ext cx="3240000" cy="2220305"/>
          </a:xfrm>
          <a:prstGeom prst="rect">
            <a:avLst/>
          </a:prstGeom>
        </p:spPr>
      </p:pic>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2020-03-26T13:53:44.573000Z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a:t>
            </a:r>
            <a:endParaRPr lang="en-IT" sz="1200">
              <a:latin typeface="IBM Plex Sans Thin" panose="020B0203050203000203" pitchFamily="34" charset="0"/>
            </a:endParaRPr>
          </a:p>
        </p:txBody>
      </p:sp>
      <p:pic>
        <p:nvPicPr>
          <p:cNvPr id="26" name="Picture 25">
            <a:extLst>
              <a:ext uri="{FF2B5EF4-FFF2-40B4-BE49-F238E27FC236}">
                <a16:creationId xmlns:a16="http://schemas.microsoft.com/office/drawing/2014/main" id="{ADB78E32-F2CD-6F46-A22C-4CA6A5280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5200" y="6055015"/>
            <a:ext cx="3240000" cy="2220305"/>
          </a:xfrm>
          <a:prstGeom prst="rect">
            <a:avLst/>
          </a:prstGeom>
        </p:spPr>
      </p:pic>
      <p:sp>
        <p:nvSpPr>
          <p:cNvPr id="27" name="Rectangle 26">
            <a:extLst>
              <a:ext uri="{FF2B5EF4-FFF2-40B4-BE49-F238E27FC236}">
                <a16:creationId xmlns:a16="http://schemas.microsoft.com/office/drawing/2014/main" id="{016054E9-665C-3B4E-9CBE-B39B98FDF76C}"/>
              </a:ext>
            </a:extLst>
          </p:cNvPr>
          <p:cNvSpPr/>
          <p:nvPr/>
        </p:nvSpPr>
        <p:spPr>
          <a:xfrm>
            <a:off x="1048033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2020-03-31T12:59:08.664000Z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a241bd24e2a051d7c8c81db3b1382783</a:t>
            </a:r>
            <a:endParaRPr lang="en-IT" sz="1200">
              <a:latin typeface="IBM Plex Sans Thin" panose="020B0203050203000203" pitchFamily="34" charset="0"/>
            </a:endParaRPr>
          </a:p>
        </p:txBody>
      </p:sp>
      <p:pic>
        <p:nvPicPr>
          <p:cNvPr id="28" name="Picture 27">
            <a:extLst>
              <a:ext uri="{FF2B5EF4-FFF2-40B4-BE49-F238E27FC236}">
                <a16:creationId xmlns:a16="http://schemas.microsoft.com/office/drawing/2014/main" id="{5602188D-5017-A14A-BAB9-ED3CC1F49C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0" y="3799263"/>
            <a:ext cx="3240000" cy="2220305"/>
          </a:xfrm>
          <a:prstGeom prst="rect">
            <a:avLst/>
          </a:prstGeom>
        </p:spPr>
      </p:pic>
      <p:sp>
        <p:nvSpPr>
          <p:cNvPr id="30" name="Rectangle 29">
            <a:extLst>
              <a:ext uri="{FF2B5EF4-FFF2-40B4-BE49-F238E27FC236}">
                <a16:creationId xmlns:a16="http://schemas.microsoft.com/office/drawing/2014/main" id="{238B1404-64F8-E942-9B2C-1C0EE799F8B5}"/>
              </a:ext>
            </a:extLst>
          </p:cNvPr>
          <p:cNvSpPr/>
          <p:nvPr/>
        </p:nvSpPr>
        <p:spPr>
          <a:xfrm>
            <a:off x="3143472" y="3799263"/>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2020-03-31T12:25:20.897000Z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54, 'measure': 4, 'barrier': 1} </a:t>
            </a:r>
          </a:p>
          <a:p>
            <a:r>
              <a:rPr lang="en-GB" sz="1200">
                <a:latin typeface="IBM Plex Sans Thin" panose="020B0203050203000203" pitchFamily="34" charset="0"/>
              </a:rPr>
              <a:t>DB Id: 2457abde1283994d17d33ae6de063722</a:t>
            </a:r>
            <a:endParaRPr lang="en-IT" sz="1200">
              <a:latin typeface="IBM Plex Sans Thin" panose="020B0203050203000203" pitchFamily="34" charset="0"/>
            </a:endParaRPr>
          </a:p>
        </p:txBody>
      </p:sp>
      <p:pic>
        <p:nvPicPr>
          <p:cNvPr id="31" name="Picture 30">
            <a:extLst>
              <a:ext uri="{FF2B5EF4-FFF2-40B4-BE49-F238E27FC236}">
                <a16:creationId xmlns:a16="http://schemas.microsoft.com/office/drawing/2014/main" id="{55C5CCB6-8496-E541-B822-46C28F22AC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3794760"/>
            <a:ext cx="3240000" cy="2220305"/>
          </a:xfrm>
          <a:prstGeom prst="rect">
            <a:avLst/>
          </a:prstGeom>
        </p:spPr>
      </p:pic>
      <p:sp>
        <p:nvSpPr>
          <p:cNvPr id="32" name="Rectangle 31">
            <a:extLst>
              <a:ext uri="{FF2B5EF4-FFF2-40B4-BE49-F238E27FC236}">
                <a16:creationId xmlns:a16="http://schemas.microsoft.com/office/drawing/2014/main" id="{E5BA7925-5E7E-C441-9922-7F2C0229C5E7}"/>
              </a:ext>
            </a:extLst>
          </p:cNvPr>
          <p:cNvSpPr/>
          <p:nvPr/>
        </p:nvSpPr>
        <p:spPr>
          <a:xfrm>
            <a:off x="10459865" y="3794760"/>
            <a:ext cx="3790913"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2020-03-31T12:38:17.567000Z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9e62f3c2776a5524701e1f2a3af0a3d5</a:t>
            </a:r>
            <a:endParaRPr lang="en-IT" sz="1200">
              <a:latin typeface="IBM Plex Sans Thin" panose="020B0203050203000203" pitchFamily="34" charset="0"/>
            </a:endParaRPr>
          </a:p>
        </p:txBody>
      </p:sp>
      <p:pic>
        <p:nvPicPr>
          <p:cNvPr id="33" name="Picture 32">
            <a:extLst>
              <a:ext uri="{FF2B5EF4-FFF2-40B4-BE49-F238E27FC236}">
                <a16:creationId xmlns:a16="http://schemas.microsoft.com/office/drawing/2014/main" id="{9A8C8690-62CA-4543-9777-F57C2F7F03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6055015"/>
            <a:ext cx="3240000" cy="2220305"/>
          </a:xfrm>
          <a:prstGeom prst="rect">
            <a:avLst/>
          </a:prstGeom>
        </p:spPr>
      </p:pic>
      <p:sp>
        <p:nvSpPr>
          <p:cNvPr id="45" name="TextBox 44">
            <a:extLst>
              <a:ext uri="{FF2B5EF4-FFF2-40B4-BE49-F238E27FC236}">
                <a16:creationId xmlns:a16="http://schemas.microsoft.com/office/drawing/2014/main" id="{3CA0EE8E-75E9-C240-858E-D692503E378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With error mitigation: physical quantities conservation</a:t>
            </a:r>
          </a:p>
        </p:txBody>
      </p:sp>
      <p:pic>
        <p:nvPicPr>
          <p:cNvPr id="34" name="Picture 33">
            <a:extLst>
              <a:ext uri="{FF2B5EF4-FFF2-40B4-BE49-F238E27FC236}">
                <a16:creationId xmlns:a16="http://schemas.microsoft.com/office/drawing/2014/main" id="{CC1AEE5C-D92A-884F-BD01-59896FEF05A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6" name="TextBox 45">
            <a:extLst>
              <a:ext uri="{FF2B5EF4-FFF2-40B4-BE49-F238E27FC236}">
                <a16:creationId xmlns:a16="http://schemas.microsoft.com/office/drawing/2014/main" id="{4427B5D6-5096-D348-ABC9-6AD4871F26E3}"/>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Tree>
    <p:extLst>
      <p:ext uri="{BB962C8B-B14F-4D97-AF65-F5344CB8AC3E}">
        <p14:creationId xmlns:p14="http://schemas.microsoft.com/office/powerpoint/2010/main" val="4169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1 </a:t>
            </a:r>
          </a:p>
          <a:p>
            <a:r>
              <a:rPr lang="en-GB" sz="1200">
                <a:latin typeface="IBM Plex Sans Thin" panose="020B0203050203000203" pitchFamily="34" charset="0"/>
              </a:rPr>
              <a:t>V: 1</a:t>
            </a:r>
          </a:p>
          <a:p>
            <a:r>
              <a:rPr lang="en-GB" sz="1200">
                <a:latin typeface="IBM Plex Sans Thin" panose="020B0203050203000203" pitchFamily="34" charset="0"/>
              </a:rPr>
              <a:t>HW: ibmqx2 </a:t>
            </a:r>
          </a:p>
          <a:p>
            <a:r>
              <a:rPr lang="en-GB" sz="1200">
                <a:latin typeface="IBM Plex Sans Thin" panose="020B0203050203000203" pitchFamily="34" charset="0"/>
              </a:rPr>
              <a:t>Trotter steps: 3</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e98c001abf297086922375a87caa9e7a </a:t>
            </a:r>
          </a:p>
          <a:p>
            <a:r>
              <a:rPr lang="en-GB" sz="1200">
                <a:latin typeface="IBM Plex Sans Thin" panose="020B0203050203000203" pitchFamily="34" charset="0"/>
              </a:rPr>
              <a:t>Date: 2020-04-28T07:50:31.266000Z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15" name="Picture 14">
            <a:extLst>
              <a:ext uri="{FF2B5EF4-FFF2-40B4-BE49-F238E27FC236}">
                <a16:creationId xmlns:a16="http://schemas.microsoft.com/office/drawing/2014/main" id="{9C3D4081-1FD9-964B-9AFE-085155E010D7}"/>
              </a:ext>
            </a:extLst>
          </p:cNvPr>
          <p:cNvPicPr>
            <a:picLocks noChangeAspect="1"/>
          </p:cNvPicPr>
          <p:nvPr/>
        </p:nvPicPr>
        <p:blipFill>
          <a:blip r:embed="rId4"/>
          <a:stretch>
            <a:fillRect/>
          </a:stretch>
        </p:blipFill>
        <p:spPr>
          <a:xfrm>
            <a:off x="-1" y="1594429"/>
            <a:ext cx="4680000" cy="3207107"/>
          </a:xfrm>
          <a:prstGeom prst="rect">
            <a:avLst/>
          </a:prstGeom>
        </p:spPr>
      </p:pic>
      <p:pic>
        <p:nvPicPr>
          <p:cNvPr id="16" name="Picture 15">
            <a:extLst>
              <a:ext uri="{FF2B5EF4-FFF2-40B4-BE49-F238E27FC236}">
                <a16:creationId xmlns:a16="http://schemas.microsoft.com/office/drawing/2014/main" id="{918531F8-C958-CD41-B313-EEFE69787A2E}"/>
              </a:ext>
            </a:extLst>
          </p:cNvPr>
          <p:cNvPicPr>
            <a:picLocks noChangeAspect="1"/>
          </p:cNvPicPr>
          <p:nvPr/>
        </p:nvPicPr>
        <p:blipFill>
          <a:blip r:embed="rId5"/>
          <a:stretch>
            <a:fillRect/>
          </a:stretch>
        </p:blipFill>
        <p:spPr>
          <a:xfrm>
            <a:off x="-1" y="4957054"/>
            <a:ext cx="4680000" cy="3207107"/>
          </a:xfrm>
          <a:prstGeom prst="rect">
            <a:avLst/>
          </a:prstGeom>
        </p:spPr>
      </p:pic>
      <p:pic>
        <p:nvPicPr>
          <p:cNvPr id="17" name="Picture 16">
            <a:extLst>
              <a:ext uri="{FF2B5EF4-FFF2-40B4-BE49-F238E27FC236}">
                <a16:creationId xmlns:a16="http://schemas.microsoft.com/office/drawing/2014/main" id="{6BF932E1-0B33-C940-A56B-D9BF34D82CBC}"/>
              </a:ext>
            </a:extLst>
          </p:cNvPr>
          <p:cNvPicPr>
            <a:picLocks noChangeAspect="1"/>
          </p:cNvPicPr>
          <p:nvPr/>
        </p:nvPicPr>
        <p:blipFill>
          <a:blip r:embed="rId6"/>
          <a:stretch>
            <a:fillRect/>
          </a:stretch>
        </p:blipFill>
        <p:spPr>
          <a:xfrm>
            <a:off x="9155084" y="4985355"/>
            <a:ext cx="3600000" cy="2467005"/>
          </a:xfrm>
          <a:prstGeom prst="rect">
            <a:avLst/>
          </a:prstGeom>
        </p:spPr>
      </p:pic>
      <p:pic>
        <p:nvPicPr>
          <p:cNvPr id="18" name="Picture 17">
            <a:extLst>
              <a:ext uri="{FF2B5EF4-FFF2-40B4-BE49-F238E27FC236}">
                <a16:creationId xmlns:a16="http://schemas.microsoft.com/office/drawing/2014/main" id="{26F3DF89-EF6A-924B-A1D5-1FE17B1D7166}"/>
              </a:ext>
            </a:extLst>
          </p:cNvPr>
          <p:cNvPicPr>
            <a:picLocks noChangeAspect="1"/>
          </p:cNvPicPr>
          <p:nvPr/>
        </p:nvPicPr>
        <p:blipFill>
          <a:blip r:embed="rId7"/>
          <a:stretch>
            <a:fillRect/>
          </a:stretch>
        </p:blipFill>
        <p:spPr>
          <a:xfrm>
            <a:off x="5316146" y="5579715"/>
            <a:ext cx="3600000" cy="2467005"/>
          </a:xfrm>
          <a:prstGeom prst="rect">
            <a:avLst/>
          </a:prstGeom>
        </p:spPr>
      </p:pic>
      <p:pic>
        <p:nvPicPr>
          <p:cNvPr id="20" name="Picture 19">
            <a:extLst>
              <a:ext uri="{FF2B5EF4-FFF2-40B4-BE49-F238E27FC236}">
                <a16:creationId xmlns:a16="http://schemas.microsoft.com/office/drawing/2014/main" id="{DFF2CDBD-1D8C-F14F-A31B-3D7F5FD43568}"/>
              </a:ext>
            </a:extLst>
          </p:cNvPr>
          <p:cNvPicPr>
            <a:picLocks noChangeAspect="1"/>
          </p:cNvPicPr>
          <p:nvPr/>
        </p:nvPicPr>
        <p:blipFill>
          <a:blip r:embed="rId8"/>
          <a:stretch>
            <a:fillRect/>
          </a:stretch>
        </p:blipFill>
        <p:spPr>
          <a:xfrm>
            <a:off x="9155084" y="2218794"/>
            <a:ext cx="3600000" cy="2467005"/>
          </a:xfrm>
          <a:prstGeom prst="rect">
            <a:avLst/>
          </a:prstGeom>
        </p:spPr>
      </p:pic>
      <p:pic>
        <p:nvPicPr>
          <p:cNvPr id="21" name="Picture 20">
            <a:extLst>
              <a:ext uri="{FF2B5EF4-FFF2-40B4-BE49-F238E27FC236}">
                <a16:creationId xmlns:a16="http://schemas.microsoft.com/office/drawing/2014/main" id="{6E24A8F9-D9C9-D749-B154-888C9F7CB01D}"/>
              </a:ext>
            </a:extLst>
          </p:cNvPr>
          <p:cNvPicPr>
            <a:picLocks noChangeAspect="1"/>
          </p:cNvPicPr>
          <p:nvPr/>
        </p:nvPicPr>
        <p:blipFill>
          <a:blip r:embed="rId9"/>
          <a:stretch>
            <a:fillRect/>
          </a:stretch>
        </p:blipFill>
        <p:spPr>
          <a:xfrm>
            <a:off x="6369085" y="1297677"/>
            <a:ext cx="2501900" cy="1714500"/>
          </a:xfrm>
          <a:prstGeom prst="rect">
            <a:avLst/>
          </a:prstGeom>
        </p:spPr>
      </p:pic>
      <p:sp>
        <p:nvSpPr>
          <p:cNvPr id="29" name="Rectangle 28">
            <a:extLst>
              <a:ext uri="{FF2B5EF4-FFF2-40B4-BE49-F238E27FC236}">
                <a16:creationId xmlns:a16="http://schemas.microsoft.com/office/drawing/2014/main" id="{C35720F2-0C01-AC4A-B31D-F13970C166F5}"/>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spTree>
    <p:extLst>
      <p:ext uri="{BB962C8B-B14F-4D97-AF65-F5344CB8AC3E}">
        <p14:creationId xmlns:p14="http://schemas.microsoft.com/office/powerpoint/2010/main" val="26592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1" y="1594429"/>
            <a:ext cx="8915401" cy="331297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4679999" y="1743572"/>
            <a:ext cx="3823921" cy="1938992"/>
          </a:xfrm>
          <a:prstGeom prst="rect">
            <a:avLst/>
          </a:prstGeom>
        </p:spPr>
        <p:txBody>
          <a:bodyPr wrap="square">
            <a:spAutoFit/>
          </a:bodyPr>
          <a:lstStyle/>
          <a:p>
            <a:r>
              <a:rPr lang="en-GB" sz="1200">
                <a:latin typeface="IBM Plex Sans Thin" panose="020B0203050203000203" pitchFamily="34" charset="0"/>
              </a:rPr>
              <a:t>T: 1 </a:t>
            </a:r>
          </a:p>
          <a:p>
            <a:r>
              <a:rPr lang="en-GB" sz="1200">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Trotter steps: 3 </a:t>
            </a:r>
          </a:p>
          <a:p>
            <a:r>
              <a:rPr lang="en-GB" sz="1200">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 </a:t>
            </a:r>
          </a:p>
          <a:p>
            <a:r>
              <a:rPr lang="en-GB" sz="1200">
                <a:latin typeface="IBM Plex Sans Thin" panose="020B0203050203000203" pitchFamily="34" charset="0"/>
              </a:rPr>
              <a:t>DB Id: f4cacf3c15e4c3e93b77b859948515d7 </a:t>
            </a:r>
          </a:p>
          <a:p>
            <a:r>
              <a:rPr lang="en-GB" sz="1200">
                <a:latin typeface="IBM Plex Sans Thin" panose="020B0203050203000203" pitchFamily="34" charset="0"/>
              </a:rPr>
              <a:t>Date: 2020-04-29T14:30:51.848000Z</a:t>
            </a:r>
            <a:endParaRPr lang="en-IT" sz="1200">
              <a:latin typeface="IBM Plex Sans Thin" panose="020B0203050203000203" pitchFamily="34" charset="0"/>
            </a:endParaRPr>
          </a:p>
        </p:txBody>
      </p:sp>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4684155" y="5074920"/>
            <a:ext cx="2813925" cy="276999"/>
          </a:xfrm>
          <a:prstGeom prst="rect">
            <a:avLst/>
          </a:prstGeom>
        </p:spPr>
        <p:txBody>
          <a:bodyPr wrap="square">
            <a:spAutoFit/>
          </a:bodyPr>
          <a:lstStyle/>
          <a:p>
            <a:r>
              <a:rPr lang="en-GB" sz="1200" b="1">
                <a:latin typeface="IBM Plex Sans Thin" panose="020B0203050203000203" pitchFamily="34" charset="0"/>
              </a:rPr>
              <a:t>All errors</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
        <p:nvSpPr>
          <p:cNvPr id="23" name="Rectangle 22">
            <a:extLst>
              <a:ext uri="{FF2B5EF4-FFF2-40B4-BE49-F238E27FC236}">
                <a16:creationId xmlns:a16="http://schemas.microsoft.com/office/drawing/2014/main" id="{C5E2B3E3-8D42-C549-877E-552D9FEDE674}"/>
              </a:ext>
            </a:extLst>
          </p:cNvPr>
          <p:cNvSpPr/>
          <p:nvPr/>
        </p:nvSpPr>
        <p:spPr>
          <a:xfrm>
            <a:off x="12744000" y="3342412"/>
            <a:ext cx="1463040" cy="461665"/>
          </a:xfrm>
          <a:prstGeom prst="rect">
            <a:avLst/>
          </a:prstGeom>
        </p:spPr>
        <p:txBody>
          <a:bodyPr wrap="square">
            <a:spAutoFit/>
          </a:bodyPr>
          <a:lstStyle/>
          <a:p>
            <a:r>
              <a:rPr lang="en-GB" sz="1200">
                <a:latin typeface="IBM Plex Sans Thin" panose="020B0203050203000203" pitchFamily="34" charset="0"/>
              </a:rPr>
              <a:t>Thermal Relaxation T1 &amp; T2</a:t>
            </a:r>
          </a:p>
        </p:txBody>
      </p:sp>
      <p:sp>
        <p:nvSpPr>
          <p:cNvPr id="26" name="Rectangle 25">
            <a:extLst>
              <a:ext uri="{FF2B5EF4-FFF2-40B4-BE49-F238E27FC236}">
                <a16:creationId xmlns:a16="http://schemas.microsoft.com/office/drawing/2014/main" id="{178153F5-36EF-0D4C-8BE6-E55EA199A310}"/>
              </a:ext>
            </a:extLst>
          </p:cNvPr>
          <p:cNvSpPr/>
          <p:nvPr/>
        </p:nvSpPr>
        <p:spPr>
          <a:xfrm>
            <a:off x="9022235" y="7399170"/>
            <a:ext cx="1401925" cy="281155"/>
          </a:xfrm>
          <a:prstGeom prst="rect">
            <a:avLst/>
          </a:prstGeom>
        </p:spPr>
        <p:txBody>
          <a:bodyPr wrap="square">
            <a:spAutoFit/>
          </a:bodyPr>
          <a:lstStyle/>
          <a:p>
            <a:r>
              <a:rPr lang="en-GB" sz="1200">
                <a:latin typeface="IBM Plex Sans Thin" panose="020B0203050203000203" pitchFamily="34" charset="0"/>
              </a:rPr>
              <a:t>Readout error</a:t>
            </a:r>
          </a:p>
        </p:txBody>
      </p:sp>
      <p:pic>
        <p:nvPicPr>
          <p:cNvPr id="5" name="Picture 4">
            <a:extLst>
              <a:ext uri="{FF2B5EF4-FFF2-40B4-BE49-F238E27FC236}">
                <a16:creationId xmlns:a16="http://schemas.microsoft.com/office/drawing/2014/main" id="{2D2ED5F9-265C-7F4C-B14F-D24D60BC642A}"/>
              </a:ext>
            </a:extLst>
          </p:cNvPr>
          <p:cNvPicPr>
            <a:picLocks noChangeAspect="1"/>
          </p:cNvPicPr>
          <p:nvPr/>
        </p:nvPicPr>
        <p:blipFill>
          <a:blip r:embed="rId4"/>
          <a:stretch>
            <a:fillRect/>
          </a:stretch>
        </p:blipFill>
        <p:spPr>
          <a:xfrm>
            <a:off x="0" y="1588738"/>
            <a:ext cx="4680000" cy="3207107"/>
          </a:xfrm>
          <a:prstGeom prst="rect">
            <a:avLst/>
          </a:prstGeom>
        </p:spPr>
      </p:pic>
      <p:pic>
        <p:nvPicPr>
          <p:cNvPr id="6" name="Picture 5">
            <a:extLst>
              <a:ext uri="{FF2B5EF4-FFF2-40B4-BE49-F238E27FC236}">
                <a16:creationId xmlns:a16="http://schemas.microsoft.com/office/drawing/2014/main" id="{62622FD4-8BA6-5A4C-B005-8D669F7C20AF}"/>
              </a:ext>
            </a:extLst>
          </p:cNvPr>
          <p:cNvPicPr>
            <a:picLocks noChangeAspect="1"/>
          </p:cNvPicPr>
          <p:nvPr/>
        </p:nvPicPr>
        <p:blipFill>
          <a:blip r:embed="rId5"/>
          <a:stretch>
            <a:fillRect/>
          </a:stretch>
        </p:blipFill>
        <p:spPr>
          <a:xfrm>
            <a:off x="9162011" y="4978399"/>
            <a:ext cx="3600000" cy="2467005"/>
          </a:xfrm>
          <a:prstGeom prst="rect">
            <a:avLst/>
          </a:prstGeom>
        </p:spPr>
      </p:pic>
      <p:pic>
        <p:nvPicPr>
          <p:cNvPr id="10" name="Picture 9">
            <a:extLst>
              <a:ext uri="{FF2B5EF4-FFF2-40B4-BE49-F238E27FC236}">
                <a16:creationId xmlns:a16="http://schemas.microsoft.com/office/drawing/2014/main" id="{23CA85D2-5A48-EE40-9EE3-AF7A186B76C9}"/>
              </a:ext>
            </a:extLst>
          </p:cNvPr>
          <p:cNvPicPr>
            <a:picLocks noChangeAspect="1"/>
          </p:cNvPicPr>
          <p:nvPr/>
        </p:nvPicPr>
        <p:blipFill>
          <a:blip r:embed="rId6"/>
          <a:stretch>
            <a:fillRect/>
          </a:stretch>
        </p:blipFill>
        <p:spPr>
          <a:xfrm>
            <a:off x="5449000" y="5579715"/>
            <a:ext cx="3600000" cy="2467005"/>
          </a:xfrm>
          <a:prstGeom prst="rect">
            <a:avLst/>
          </a:prstGeom>
        </p:spPr>
      </p:pic>
      <p:sp>
        <p:nvSpPr>
          <p:cNvPr id="19" name="Rectangle 18">
            <a:extLst>
              <a:ext uri="{FF2B5EF4-FFF2-40B4-BE49-F238E27FC236}">
                <a16:creationId xmlns:a16="http://schemas.microsoft.com/office/drawing/2014/main" id="{6738D7FE-66AD-6E44-A7F3-465A7CFB7C53}"/>
              </a:ext>
            </a:extLst>
          </p:cNvPr>
          <p:cNvSpPr/>
          <p:nvPr/>
        </p:nvSpPr>
        <p:spPr>
          <a:xfrm>
            <a:off x="12744000" y="6098969"/>
            <a:ext cx="1401925" cy="281155"/>
          </a:xfrm>
          <a:prstGeom prst="rect">
            <a:avLst/>
          </a:prstGeom>
        </p:spPr>
        <p:txBody>
          <a:bodyPr wrap="square">
            <a:spAutoFit/>
          </a:bodyPr>
          <a:lstStyle/>
          <a:p>
            <a:r>
              <a:rPr lang="en-GB" sz="1200">
                <a:latin typeface="IBM Plex Sans Thin" panose="020B0203050203000203" pitchFamily="34" charset="0"/>
              </a:rPr>
              <a:t>Depolarizing</a:t>
            </a:r>
          </a:p>
        </p:txBody>
      </p:sp>
      <p:pic>
        <p:nvPicPr>
          <p:cNvPr id="13" name="Picture 12">
            <a:extLst>
              <a:ext uri="{FF2B5EF4-FFF2-40B4-BE49-F238E27FC236}">
                <a16:creationId xmlns:a16="http://schemas.microsoft.com/office/drawing/2014/main" id="{D9100C9B-B091-944D-B229-3D513B4BE218}"/>
              </a:ext>
            </a:extLst>
          </p:cNvPr>
          <p:cNvPicPr>
            <a:picLocks noChangeAspect="1"/>
          </p:cNvPicPr>
          <p:nvPr/>
        </p:nvPicPr>
        <p:blipFill>
          <a:blip r:embed="rId7"/>
          <a:stretch>
            <a:fillRect/>
          </a:stretch>
        </p:blipFill>
        <p:spPr>
          <a:xfrm>
            <a:off x="9162011" y="2196435"/>
            <a:ext cx="3600000" cy="2467005"/>
          </a:xfrm>
          <a:prstGeom prst="rect">
            <a:avLst/>
          </a:prstGeom>
        </p:spPr>
      </p:pic>
      <p:pic>
        <p:nvPicPr>
          <p:cNvPr id="14" name="Picture 13">
            <a:extLst>
              <a:ext uri="{FF2B5EF4-FFF2-40B4-BE49-F238E27FC236}">
                <a16:creationId xmlns:a16="http://schemas.microsoft.com/office/drawing/2014/main" id="{02683483-3FC5-944D-AED2-C009E2BEB993}"/>
              </a:ext>
            </a:extLst>
          </p:cNvPr>
          <p:cNvPicPr>
            <a:picLocks noChangeAspect="1"/>
          </p:cNvPicPr>
          <p:nvPr/>
        </p:nvPicPr>
        <p:blipFill>
          <a:blip r:embed="rId8"/>
          <a:stretch>
            <a:fillRect/>
          </a:stretch>
        </p:blipFill>
        <p:spPr>
          <a:xfrm>
            <a:off x="23618" y="4964038"/>
            <a:ext cx="4680000" cy="3207107"/>
          </a:xfrm>
          <a:prstGeom prst="rect">
            <a:avLst/>
          </a:prstGeom>
        </p:spPr>
      </p:pic>
      <p:sp>
        <p:nvSpPr>
          <p:cNvPr id="20" name="Rectangle 19">
            <a:extLst>
              <a:ext uri="{FF2B5EF4-FFF2-40B4-BE49-F238E27FC236}">
                <a16:creationId xmlns:a16="http://schemas.microsoft.com/office/drawing/2014/main" id="{9CED2BA5-4093-9043-B39E-C78EE4F1D62D}"/>
              </a:ext>
            </a:extLst>
          </p:cNvPr>
          <p:cNvSpPr/>
          <p:nvPr/>
        </p:nvSpPr>
        <p:spPr>
          <a:xfrm>
            <a:off x="7498081" y="1085577"/>
            <a:ext cx="1372904" cy="281055"/>
          </a:xfrm>
          <a:prstGeom prst="rect">
            <a:avLst/>
          </a:prstGeom>
        </p:spPr>
        <p:txBody>
          <a:bodyPr wrap="square">
            <a:spAutoFit/>
          </a:bodyPr>
          <a:lstStyle/>
          <a:p>
            <a:r>
              <a:rPr lang="en-GB" sz="1200" b="1">
                <a:latin typeface="IBM Plex Sans Thin" panose="020B0203050203000203" pitchFamily="34" charset="0"/>
              </a:rPr>
              <a:t>With correction</a:t>
            </a:r>
          </a:p>
        </p:txBody>
      </p:sp>
      <p:pic>
        <p:nvPicPr>
          <p:cNvPr id="4" name="Picture 3">
            <a:extLst>
              <a:ext uri="{FF2B5EF4-FFF2-40B4-BE49-F238E27FC236}">
                <a16:creationId xmlns:a16="http://schemas.microsoft.com/office/drawing/2014/main" id="{C2CB6F33-461B-474E-AB8A-AAB3E8EA9D4A}"/>
              </a:ext>
            </a:extLst>
          </p:cNvPr>
          <p:cNvPicPr>
            <a:picLocks noChangeAspect="1"/>
          </p:cNvPicPr>
          <p:nvPr/>
        </p:nvPicPr>
        <p:blipFill>
          <a:blip r:embed="rId9"/>
          <a:stretch>
            <a:fillRect/>
          </a:stretch>
        </p:blipFill>
        <p:spPr>
          <a:xfrm>
            <a:off x="6369085" y="1303020"/>
            <a:ext cx="2501900" cy="1714500"/>
          </a:xfrm>
          <a:prstGeom prst="rect">
            <a:avLst/>
          </a:prstGeom>
        </p:spPr>
      </p:pic>
    </p:spTree>
    <p:extLst>
      <p:ext uri="{BB962C8B-B14F-4D97-AF65-F5344CB8AC3E}">
        <p14:creationId xmlns:p14="http://schemas.microsoft.com/office/powerpoint/2010/main" val="1457621534"/>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41277</TotalTime>
  <Words>2065</Words>
  <Application>Microsoft Macintosh PowerPoint</Application>
  <PresentationFormat>Custom</PresentationFormat>
  <Paragraphs>301</Paragraphs>
  <Slides>23</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.AppleSystemUIFont</vt:lpstr>
      <vt:lpstr>Arial</vt:lpstr>
      <vt:lpstr>Arial Regular</vt:lpstr>
      <vt:lpstr>Calibri</vt:lpstr>
      <vt:lpstr>Cambria Math</vt:lpstr>
      <vt:lpstr>Courier New</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Problem mapping &amp; Hamiltonian J-V transformed</vt:lpstr>
      <vt:lpstr>Two sites Hubbard Model  Time evolution</vt:lpstr>
      <vt:lpstr>Quantum circuit</vt:lpstr>
      <vt:lpstr>Data model</vt:lpstr>
      <vt:lpstr>Readout/Post selection</vt:lpstr>
      <vt:lpstr>2 sites Hubbard – HW run results</vt:lpstr>
      <vt:lpstr>2 sites Hubbard – Noise models</vt:lpstr>
      <vt:lpstr>2 sites Hubbard – Noise models</vt:lpstr>
      <vt:lpstr>2 sites Hubbard – Noise models</vt:lpstr>
      <vt:lpstr>Two sites Hubbard Model  Ground State</vt:lpstr>
      <vt:lpstr>Ground State calculation with VQE</vt:lpstr>
      <vt:lpstr>VQE results: minimum energy vs T &amp; V</vt:lpstr>
      <vt:lpstr>2 sites Hubbard HW run: outcomes</vt:lpstr>
      <vt:lpstr>PowerPoint Presentation</vt:lpstr>
      <vt:lpstr>Backup</vt:lpstr>
      <vt:lpstr>Spin hamiltonian to quantum circuit</vt:lpstr>
      <vt:lpstr>Optimizations required       Results</vt:lpstr>
      <vt:lpstr>2° order Suzuki-Trotter decomposition</vt:lpstr>
      <vt:lpstr>Fermionic exact vs spin exact</vt:lpstr>
      <vt:lpstr>Spin exact vs trotter</vt:lpstr>
      <vt:lpstr>Spin exact vs trotter vs quantum simulated</vt:lpstr>
      <vt:lpstr>Used qubit vs processor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1088</cp:revision>
  <cp:lastPrinted>2017-10-24T19:02:10Z</cp:lastPrinted>
  <dcterms:created xsi:type="dcterms:W3CDTF">2017-10-15T17:28:19Z</dcterms:created>
  <dcterms:modified xsi:type="dcterms:W3CDTF">2020-04-29T16:23:48Z</dcterms:modified>
</cp:coreProperties>
</file>